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8" r:id="rId2"/>
    <p:sldId id="256" r:id="rId3"/>
    <p:sldId id="257" r:id="rId4"/>
    <p:sldId id="258" r:id="rId5"/>
    <p:sldId id="259" r:id="rId6"/>
    <p:sldId id="261" r:id="rId7"/>
    <p:sldId id="262" r:id="rId8"/>
    <p:sldId id="269" r:id="rId9"/>
    <p:sldId id="270" r:id="rId10"/>
    <p:sldId id="263" r:id="rId11"/>
    <p:sldId id="267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7D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ECCB7-8029-4512-AF52-5C74B9A970C2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2CB4F-1EEC-46B6-B034-1A86DF949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926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2CB4F-1EEC-46B6-B034-1A86DF949E6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639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DF21-7BD9-43DD-B0AE-4603CB5BCF21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6D2-4F48-4450-ACAD-03907C97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347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DF21-7BD9-43DD-B0AE-4603CB5BCF21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6D2-4F48-4450-ACAD-03907C97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89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DF21-7BD9-43DD-B0AE-4603CB5BCF21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6D2-4F48-4450-ACAD-03907C97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142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DF21-7BD9-43DD-B0AE-4603CB5BCF21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6D2-4F48-4450-ACAD-03907C97107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7030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DF21-7BD9-43DD-B0AE-4603CB5BCF21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6D2-4F48-4450-ACAD-03907C97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830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DF21-7BD9-43DD-B0AE-4603CB5BCF21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6D2-4F48-4450-ACAD-03907C97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101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DF21-7BD9-43DD-B0AE-4603CB5BCF21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6D2-4F48-4450-ACAD-03907C97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375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DF21-7BD9-43DD-B0AE-4603CB5BCF21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6D2-4F48-4450-ACAD-03907C97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66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DF21-7BD9-43DD-B0AE-4603CB5BCF21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6D2-4F48-4450-ACAD-03907C97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17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DF21-7BD9-43DD-B0AE-4603CB5BCF21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6D2-4F48-4450-ACAD-03907C97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003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DF21-7BD9-43DD-B0AE-4603CB5BCF21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6D2-4F48-4450-ACAD-03907C97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392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DF21-7BD9-43DD-B0AE-4603CB5BCF21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6D2-4F48-4450-ACAD-03907C97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82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DF21-7BD9-43DD-B0AE-4603CB5BCF21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6D2-4F48-4450-ACAD-03907C97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DF21-7BD9-43DD-B0AE-4603CB5BCF21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6D2-4F48-4450-ACAD-03907C97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18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DF21-7BD9-43DD-B0AE-4603CB5BCF21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6D2-4F48-4450-ACAD-03907C97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15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DF21-7BD9-43DD-B0AE-4603CB5BCF21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6D2-4F48-4450-ACAD-03907C97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46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DF21-7BD9-43DD-B0AE-4603CB5BCF21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6D2-4F48-4450-ACAD-03907C97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58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254DF21-7BD9-43DD-B0AE-4603CB5BCF21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536D2-4F48-4450-ACAD-03907C97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2847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ilet.zan.kz/rus/docs/V2000020837#z6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6.jpeg"/><Relationship Id="rId5" Type="http://schemas.openxmlformats.org/officeDocument/2006/relationships/image" Target="../media/image4.png"/><Relationship Id="rId10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B84F7-CC25-49CC-AA87-599EFF67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012" y="1447800"/>
            <a:ext cx="522232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Проведение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закупа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3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соответствии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с </a:t>
            </a:r>
            <a:r>
              <a:rPr lang="en-US" sz="3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Приказом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Министра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образования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3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науки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РК 08.06.2020 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№ 235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27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09811DF6-66E4-43D5-B564-315179653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D754B1-E74D-45BF-900E-6A4B3C7FD94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09"/>
          <a:stretch/>
        </p:blipFill>
        <p:spPr>
          <a:xfrm>
            <a:off x="647240" y="2628898"/>
            <a:ext cx="2936836" cy="182880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49779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41D1C-0F04-42E8-B225-92858A9CA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221" y="161815"/>
            <a:ext cx="9393624" cy="6291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Формирование протокола итогов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FD4E2-56BD-44EC-9B03-1F38DFBA5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646" y="978409"/>
            <a:ext cx="3293615" cy="16411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5978B9-EE68-4EA1-9037-0D7AC136B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42249"/>
            <a:ext cx="4099924" cy="21361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75F0B2-B2BB-4D8F-89D3-BBF3849FC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76" y="3629667"/>
            <a:ext cx="6330865" cy="29770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0F00DE-F0B1-465D-A750-7CAF4DE81282}"/>
              </a:ext>
            </a:extLst>
          </p:cNvPr>
          <p:cNvSpPr txBox="1"/>
          <p:nvPr/>
        </p:nvSpPr>
        <p:spPr>
          <a:xfrm>
            <a:off x="371776" y="1142249"/>
            <a:ext cx="2122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Есть возможность </a:t>
            </a:r>
            <a:r>
              <a:rPr lang="ru-RU" b="1" u="sng" dirty="0"/>
              <a:t>«Возобновить голосование»</a:t>
            </a:r>
            <a:r>
              <a:rPr lang="ru-RU" dirty="0"/>
              <a:t> после завершения.</a:t>
            </a:r>
          </a:p>
          <a:p>
            <a:pPr algn="just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427598-E0FC-4BB6-8BAF-194DE4B698A2}"/>
              </a:ext>
            </a:extLst>
          </p:cNvPr>
          <p:cNvSpPr txBox="1"/>
          <p:nvPr/>
        </p:nvSpPr>
        <p:spPr>
          <a:xfrm>
            <a:off x="10302845" y="1142249"/>
            <a:ext cx="16296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После завершения голосования необходимо </a:t>
            </a:r>
            <a:r>
              <a:rPr lang="ru-RU" b="1" dirty="0"/>
              <a:t>сформировать итоги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FF4013-CC7F-4879-81E4-FFFB0CBDECF0}"/>
              </a:ext>
            </a:extLst>
          </p:cNvPr>
          <p:cNvSpPr txBox="1"/>
          <p:nvPr/>
        </p:nvSpPr>
        <p:spPr>
          <a:xfrm>
            <a:off x="7532483" y="3702867"/>
            <a:ext cx="41827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!!!</a:t>
            </a:r>
            <a:r>
              <a:rPr lang="ru-RU" dirty="0"/>
              <a:t> Необходимо проверить сформированный </a:t>
            </a:r>
            <a:r>
              <a:rPr lang="ru-RU" b="1" dirty="0"/>
              <a:t>Протокол итогов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Если протокол корректный, то Секретарь подписывает.</a:t>
            </a:r>
          </a:p>
          <a:p>
            <a:r>
              <a:rPr lang="ru-RU" dirty="0"/>
              <a:t>После чего подписать протокол смогут проголосовавшие члены комиссии.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BF2C68E-E186-46F3-A46D-4FE00A4D31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4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BD92B39-6F42-45ED-BDEE-55900C1C7EB5}"/>
              </a:ext>
            </a:extLst>
          </p:cNvPr>
          <p:cNvSpPr/>
          <p:nvPr/>
        </p:nvSpPr>
        <p:spPr>
          <a:xfrm>
            <a:off x="415771" y="784092"/>
            <a:ext cx="11360458" cy="4532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ts val="1100"/>
            </a:pPr>
            <a:r>
              <a:rPr lang="ru-RU" sz="1600" dirty="0"/>
              <a:t>Победителем конкурса признается потенциальный поставщик, набравший </a:t>
            </a:r>
            <a:r>
              <a:rPr lang="ru-RU" sz="1600" b="1" u="sng" dirty="0"/>
              <a:t>наибольшее</a:t>
            </a:r>
            <a:r>
              <a:rPr lang="ru-RU" sz="1600" u="sng" dirty="0"/>
              <a:t> </a:t>
            </a:r>
            <a:r>
              <a:rPr lang="ru-RU" sz="1600" b="1" u="sng" dirty="0"/>
              <a:t>количество баллов</a:t>
            </a:r>
            <a:r>
              <a:rPr lang="ru-RU" sz="1600" dirty="0"/>
              <a:t>.</a:t>
            </a:r>
            <a:endParaRPr lang="ru-RU" sz="1600" dirty="0">
              <a:solidFill>
                <a:srgbClr val="333333"/>
              </a:solidFill>
            </a:endParaRPr>
          </a:p>
          <a:p>
            <a:pPr algn="just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ts val="1100"/>
            </a:pPr>
            <a:r>
              <a:rPr lang="ru-RU" sz="1400" dirty="0"/>
              <a:t>В случае если в конкурсе участвовал один потенциальный поставщик, представивший заявку в соответствии с требованиями конкурсной документации и отвечающий нормам настоящих Правил, то он признается победителем конкурса.</a:t>
            </a:r>
          </a:p>
          <a:p>
            <a:pPr lvl="0" algn="just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ts val="1100"/>
            </a:pPr>
            <a:r>
              <a:rPr lang="ru-RU" sz="1600" dirty="0"/>
              <a:t>Если два и более потенциальных поставщика набрали одинаковое количество баллов победителем признается участник конкурса, набравший наибольшее количество баллов по критерию "</a:t>
            </a:r>
            <a:r>
              <a:rPr lang="ru-RU" sz="1600" b="1" u="sng" dirty="0"/>
              <a:t>опыт работы за последние 5 лет</a:t>
            </a:r>
            <a:r>
              <a:rPr lang="ru-RU" sz="1600" dirty="0"/>
              <a:t>"</a:t>
            </a:r>
            <a:endParaRPr lang="ru-RU" sz="1600" dirty="0">
              <a:solidFill>
                <a:srgbClr val="333333"/>
              </a:solidFill>
            </a:endParaRPr>
          </a:p>
          <a:p>
            <a:pPr lvl="0" algn="just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ts val="1100"/>
            </a:pPr>
            <a:r>
              <a:rPr lang="ru-RU" sz="1600" dirty="0"/>
              <a:t>При равенстве количества баллов по критерию опыт работы, сопоставляется </a:t>
            </a:r>
            <a:r>
              <a:rPr lang="ru-RU" sz="1600" b="1" dirty="0"/>
              <a:t>сумма уплаченных налогов за четыре года</a:t>
            </a:r>
            <a:r>
              <a:rPr lang="ru-RU" sz="1600" dirty="0"/>
              <a:t>, предшествующие предыдущему году согласно данным информационных систем органов КГД</a:t>
            </a:r>
          </a:p>
          <a:p>
            <a:pPr lvl="0" algn="just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ts val="1100"/>
            </a:pPr>
            <a:r>
              <a:rPr lang="ru-RU" sz="1600" dirty="0"/>
              <a:t>В случае равенства сумм уплаченных налогов на последние 4 года, победителем признается поставщик, </a:t>
            </a:r>
            <a:r>
              <a:rPr lang="ru-RU" sz="1600" b="1" u="sng" dirty="0"/>
              <a:t>чья заявка была подана раньше.</a:t>
            </a:r>
          </a:p>
          <a:p>
            <a:pPr lvl="0" algn="just">
              <a:spcBef>
                <a:spcPts val="800"/>
              </a:spcBef>
            </a:pPr>
            <a:endParaRPr lang="ru-RU" sz="1600" dirty="0">
              <a:solidFill>
                <a:srgbClr val="333333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D220222-DB86-49CB-88E7-828C357BC9CD}"/>
              </a:ext>
            </a:extLst>
          </p:cNvPr>
          <p:cNvSpPr/>
          <p:nvPr/>
        </p:nvSpPr>
        <p:spPr>
          <a:xfrm>
            <a:off x="473475" y="1863337"/>
            <a:ext cx="11360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1682323B-287B-4B66-9283-770AB092A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908062"/>
              </p:ext>
            </p:extLst>
          </p:nvPr>
        </p:nvGraphicFramePr>
        <p:xfrm>
          <a:off x="1225858" y="4814422"/>
          <a:ext cx="9855692" cy="2044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923">
                  <a:extLst>
                    <a:ext uri="{9D8B030D-6E8A-4147-A177-3AD203B41FA5}">
                      <a16:colId xmlns:a16="http://schemas.microsoft.com/office/drawing/2014/main" val="3924727084"/>
                    </a:ext>
                  </a:extLst>
                </a:gridCol>
                <a:gridCol w="2463923">
                  <a:extLst>
                    <a:ext uri="{9D8B030D-6E8A-4147-A177-3AD203B41FA5}">
                      <a16:colId xmlns:a16="http://schemas.microsoft.com/office/drawing/2014/main" val="1970156326"/>
                    </a:ext>
                  </a:extLst>
                </a:gridCol>
                <a:gridCol w="2463923">
                  <a:extLst>
                    <a:ext uri="{9D8B030D-6E8A-4147-A177-3AD203B41FA5}">
                      <a16:colId xmlns:a16="http://schemas.microsoft.com/office/drawing/2014/main" val="942705593"/>
                    </a:ext>
                  </a:extLst>
                </a:gridCol>
                <a:gridCol w="2463923">
                  <a:extLst>
                    <a:ext uri="{9D8B030D-6E8A-4147-A177-3AD203B41FA5}">
                      <a16:colId xmlns:a16="http://schemas.microsoft.com/office/drawing/2014/main" val="1079425170"/>
                    </a:ext>
                  </a:extLst>
                </a:gridCol>
              </a:tblGrid>
              <a:tr h="1059758">
                <a:tc>
                  <a:txBody>
                    <a:bodyPr/>
                    <a:lstStyle/>
                    <a:p>
                      <a:pPr algn="ctr"/>
                      <a:endParaRPr lang="ru-RU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Roboto"/>
                        </a:rPr>
                        <a:t>Общий бал </a:t>
                      </a:r>
                      <a:endParaRPr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 по критерию «Опыт работы за последние 5 лет»</a:t>
                      </a:r>
                      <a:endParaRPr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Roboto"/>
                        </a:rPr>
                        <a:t>Сумма уплаченных налогов за 4 г.</a:t>
                      </a: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2533130755"/>
                  </a:ext>
                </a:extLst>
              </a:tr>
              <a:tr h="453807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dirty="0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Поставщик 1</a:t>
                      </a:r>
                      <a:endParaRPr dirty="0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dirty="0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dirty="0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dirty="0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dirty="0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dirty="0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28к</a:t>
                      </a:r>
                      <a:endParaRPr dirty="0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584891763"/>
                  </a:ext>
                </a:extLst>
              </a:tr>
              <a:tr h="453807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dirty="0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Поставщик 2</a:t>
                      </a:r>
                      <a:endParaRPr dirty="0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dirty="0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dirty="0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dirty="0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dirty="0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dirty="0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32к</a:t>
                      </a:r>
                      <a:endParaRPr dirty="0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8436665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57D01E1-134D-4294-875D-718A8CDD1EF4}"/>
              </a:ext>
            </a:extLst>
          </p:cNvPr>
          <p:cNvSpPr txBox="1"/>
          <p:nvPr/>
        </p:nvSpPr>
        <p:spPr>
          <a:xfrm>
            <a:off x="473475" y="76206"/>
            <a:ext cx="9203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+mj-lt"/>
                <a:ea typeface="+mj-ea"/>
                <a:cs typeface="+mj-cs"/>
              </a:rPr>
              <a:t>Определение победителя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B56D167-A55C-41F7-8306-4478EB0FA1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8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6BC4A-F88E-464D-A429-0D982C7D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900" b="1" dirty="0"/>
              <a:t>Подписание ПИ членами комиссии. Особое мнение.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DAA46B9-B7E8-4487-B28E-C63A6EB7A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7191 h 6985200"/>
              <a:gd name="connsiteX6" fmla="*/ 1 w 6858001"/>
              <a:gd name="connsiteY6" fmla="*/ 887191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7191"/>
                </a:lnTo>
                <a:lnTo>
                  <a:pt x="1" y="887191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C866818C-1E5F-475A-B310-3C06B555F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B93851-BE2B-4855-9308-536459554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820" y="3974021"/>
            <a:ext cx="6136277" cy="1288618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2AFDE8-E1ED-4A49-B8B3-4953F4B8A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04C9599-E36F-4F1D-9F91-66C6C4A19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574" y="2674355"/>
            <a:ext cx="4165146" cy="2951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случае несогласия с решением конкурсной комиссии любой член данной конкурсной комиссии выражает свое мнение, которое размещается на веб-портале в форме электронной копии документа – </a:t>
            </a:r>
            <a:r>
              <a:rPr lang="ru-RU" b="1" dirty="0"/>
              <a:t>Особое мнение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D26AEE5-9A7C-48DE-8DF5-B1678730A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820" y="1246465"/>
            <a:ext cx="6136277" cy="2132356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EF8F900-2F39-40F4-891D-F3F556CBD4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9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D310164-D3A3-415E-9D94-5D21D9FB2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E586E08-18BF-4AB1-AB48-4005D567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4A497DBC-2692-42B4-A606-31024033F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517A192-66A9-4297-9284-65580829A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30825ED-0133-430D-BBBB-50B6F5228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33F040E-FA1C-4EDC-B925-7EFCB9582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5B153-AB67-4ED3-925F-3479A345A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386" y="5329672"/>
            <a:ext cx="9181185" cy="118998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 err="1"/>
              <a:t>Публикация</a:t>
            </a:r>
            <a:r>
              <a:rPr lang="en-US" b="1" dirty="0"/>
              <a:t> </a:t>
            </a:r>
            <a:r>
              <a:rPr lang="en-US" b="1" dirty="0" err="1"/>
              <a:t>Протокола</a:t>
            </a:r>
            <a:r>
              <a:rPr lang="en-US" b="1" dirty="0"/>
              <a:t> </a:t>
            </a:r>
            <a:r>
              <a:rPr lang="en-US" b="1" dirty="0" err="1"/>
              <a:t>итогов</a:t>
            </a:r>
            <a:r>
              <a:rPr lang="en-US" b="1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07BDB3-A9A6-4983-AC17-B7D7F660FE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386" y="1452819"/>
            <a:ext cx="4388454" cy="33681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78AF05-BCAE-455A-9D44-317FCE814A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0239" y="4292244"/>
            <a:ext cx="6799925" cy="12409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AC9014-80F6-4C13-9E29-BEE3A7B9AB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70568" y="1946902"/>
            <a:ext cx="6799925" cy="11899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F64D6B-5C61-4E01-963D-B371B7471C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386" y="469937"/>
            <a:ext cx="8654835" cy="8222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719121-D889-4B26-B76D-668B1B776B50}"/>
              </a:ext>
            </a:extLst>
          </p:cNvPr>
          <p:cNvSpPr txBox="1"/>
          <p:nvPr/>
        </p:nvSpPr>
        <p:spPr>
          <a:xfrm>
            <a:off x="5270568" y="1452819"/>
            <a:ext cx="6719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Файлы об отсутствии подписей – обязательно!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619749-6EA6-47B9-93E6-6B2534064EED}"/>
              </a:ext>
            </a:extLst>
          </p:cNvPr>
          <p:cNvSpPr txBox="1"/>
          <p:nvPr/>
        </p:nvSpPr>
        <p:spPr>
          <a:xfrm>
            <a:off x="5351226" y="3749581"/>
            <a:ext cx="469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Экспертное Заключение при наличии.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C0010B7-CBED-4F0D-82CF-D018974E7A3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F5BD3-127B-4587-9CA3-52E0FF31D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798176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900" b="1" dirty="0" err="1"/>
              <a:t>Публикация</a:t>
            </a:r>
            <a:r>
              <a:rPr lang="en-US" sz="3900" b="1" dirty="0"/>
              <a:t> </a:t>
            </a:r>
            <a:r>
              <a:rPr lang="en-US" sz="3900" b="1" dirty="0" err="1"/>
              <a:t>Протокола</a:t>
            </a:r>
            <a:r>
              <a:rPr lang="en-US" sz="3900" b="1" dirty="0"/>
              <a:t> </a:t>
            </a:r>
            <a:r>
              <a:rPr lang="en-US" sz="3900" b="1" dirty="0" err="1"/>
              <a:t>итогов</a:t>
            </a:r>
            <a:endParaRPr lang="en-US" sz="3900" b="1" dirty="0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FFEB8BF2-8DE5-49E6-82CB-4F8FE941E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24">
            <a:extLst>
              <a:ext uri="{FF2B5EF4-FFF2-40B4-BE49-F238E27FC236}">
                <a16:creationId xmlns:a16="http://schemas.microsoft.com/office/drawing/2014/main" id="{33AC2B9D-E497-4795-AE47-9B0ECC9BD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484632"/>
            <a:ext cx="5130204" cy="573918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12BB80-C610-4DC7-AAF8-863BF2128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859" y="1758886"/>
            <a:ext cx="6757927" cy="1250214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sp>
        <p:nvSpPr>
          <p:cNvPr id="19" name="Rectangle 14">
            <a:extLst>
              <a:ext uri="{FF2B5EF4-FFF2-40B4-BE49-F238E27FC236}">
                <a16:creationId xmlns:a16="http://schemas.microsoft.com/office/drawing/2014/main" id="{703DEB75-78DF-425F-8638-A9E1EAA5E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37E8D4-3AAC-45ED-BFCF-3618E6659EE2}"/>
              </a:ext>
            </a:extLst>
          </p:cNvPr>
          <p:cNvSpPr txBox="1"/>
          <p:nvPr/>
        </p:nvSpPr>
        <p:spPr>
          <a:xfrm>
            <a:off x="646612" y="2662519"/>
            <a:ext cx="479767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 err="1">
                <a:latin typeface="+mj-lt"/>
                <a:ea typeface="+mj-ea"/>
                <a:cs typeface="+mj-cs"/>
              </a:rPr>
              <a:t>Статус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объявления</a:t>
            </a:r>
            <a:r>
              <a:rPr lang="en-US" dirty="0">
                <a:latin typeface="+mj-lt"/>
                <a:ea typeface="+mj-ea"/>
                <a:cs typeface="+mj-cs"/>
              </a:rPr>
              <a:t> «</a:t>
            </a:r>
            <a:r>
              <a:rPr lang="en-US" dirty="0" err="1">
                <a:latin typeface="+mj-lt"/>
                <a:ea typeface="+mj-ea"/>
                <a:cs typeface="+mj-cs"/>
              </a:rPr>
              <a:t>Завершено</a:t>
            </a:r>
            <a:r>
              <a:rPr lang="en-US" dirty="0">
                <a:latin typeface="+mj-lt"/>
                <a:ea typeface="+mj-ea"/>
                <a:cs typeface="+mj-cs"/>
              </a:rPr>
              <a:t>»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 err="1">
                <a:latin typeface="+mj-lt"/>
                <a:ea typeface="+mj-ea"/>
                <a:cs typeface="+mj-cs"/>
              </a:rPr>
              <a:t>Статусы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лотов</a:t>
            </a:r>
            <a:r>
              <a:rPr lang="en-US" dirty="0">
                <a:latin typeface="+mj-lt"/>
                <a:ea typeface="+mj-ea"/>
                <a:cs typeface="+mj-cs"/>
              </a:rPr>
              <a:t> «</a:t>
            </a:r>
            <a:r>
              <a:rPr lang="en-US" dirty="0" err="1">
                <a:latin typeface="+mj-lt"/>
                <a:ea typeface="+mj-ea"/>
                <a:cs typeface="+mj-cs"/>
              </a:rPr>
              <a:t>Закупка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состоялась</a:t>
            </a:r>
            <a:r>
              <a:rPr lang="en-US" dirty="0">
                <a:latin typeface="+mj-lt"/>
                <a:ea typeface="+mj-ea"/>
                <a:cs typeface="+mj-cs"/>
              </a:rPr>
              <a:t>» / «</a:t>
            </a:r>
            <a:r>
              <a:rPr lang="en-US" dirty="0" err="1">
                <a:latin typeface="+mj-lt"/>
                <a:ea typeface="+mj-ea"/>
                <a:cs typeface="+mj-cs"/>
              </a:rPr>
              <a:t>Закупка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не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состоялась</a:t>
            </a:r>
            <a:r>
              <a:rPr lang="en-US" dirty="0">
                <a:latin typeface="+mj-lt"/>
                <a:ea typeface="+mj-ea"/>
                <a:cs typeface="+mj-cs"/>
              </a:rPr>
              <a:t>»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 err="1">
                <a:latin typeface="+mj-lt"/>
                <a:ea typeface="+mj-ea"/>
                <a:cs typeface="+mj-cs"/>
              </a:rPr>
              <a:t>Статусы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пунктов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плана</a:t>
            </a:r>
            <a:r>
              <a:rPr lang="en-US" dirty="0">
                <a:latin typeface="+mj-lt"/>
                <a:ea typeface="+mj-ea"/>
                <a:cs typeface="+mj-cs"/>
              </a:rPr>
              <a:t> «</a:t>
            </a:r>
            <a:r>
              <a:rPr lang="en-US" dirty="0" err="1">
                <a:latin typeface="+mj-lt"/>
                <a:ea typeface="+mj-ea"/>
                <a:cs typeface="+mj-cs"/>
              </a:rPr>
              <a:t>Закупка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состоялась</a:t>
            </a:r>
            <a:r>
              <a:rPr lang="en-US" dirty="0">
                <a:latin typeface="+mj-lt"/>
                <a:ea typeface="+mj-ea"/>
                <a:cs typeface="+mj-cs"/>
              </a:rPr>
              <a:t>» / «</a:t>
            </a:r>
            <a:r>
              <a:rPr lang="en-US" dirty="0" err="1">
                <a:latin typeface="+mj-lt"/>
                <a:ea typeface="+mj-ea"/>
                <a:cs typeface="+mj-cs"/>
              </a:rPr>
              <a:t>Закупка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не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состоялась</a:t>
            </a:r>
            <a:r>
              <a:rPr lang="en-US" dirty="0">
                <a:latin typeface="+mj-lt"/>
                <a:ea typeface="+mj-ea"/>
                <a:cs typeface="+mj-cs"/>
              </a:rPr>
              <a:t>»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E54399-6D0B-42B3-AE99-B59755D6E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101" y="4669841"/>
            <a:ext cx="7088685" cy="1329128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392A4FB-D81D-4901-B0F8-0B5591B6A4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7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B9226DC-3349-4AC5-A5EF-CDA4107D507B}"/>
              </a:ext>
            </a:extLst>
          </p:cNvPr>
          <p:cNvSpPr/>
          <p:nvPr/>
        </p:nvSpPr>
        <p:spPr>
          <a:xfrm>
            <a:off x="7809954" y="1447800"/>
            <a:ext cx="4382045" cy="30969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Рассмотрение</a:t>
            </a:r>
            <a:r>
              <a:rPr lang="en-US" sz="4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заявок</a:t>
            </a:r>
            <a:r>
              <a:rPr lang="en-US" sz="4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4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Критерии</a:t>
            </a:r>
            <a:r>
              <a:rPr lang="en-US" sz="4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4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Итоги</a:t>
            </a:r>
            <a:r>
              <a:rPr lang="en-US" sz="4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BF921A-6005-44F1-A56D-8BF944A84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54" y="1149415"/>
            <a:ext cx="6270662" cy="2216475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F83CA4-4996-4749-957E-588D1C4B6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54" y="4515306"/>
            <a:ext cx="6270662" cy="1755785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4783E08-D8B4-4DEF-B5D6-156B0FE470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1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2C7DB-2269-426D-A37D-8756A348A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4469" y="1748256"/>
            <a:ext cx="3805895" cy="19613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 err="1"/>
              <a:t>Рассмотрение</a:t>
            </a:r>
            <a:r>
              <a:rPr lang="en-US" sz="3600" b="1" dirty="0"/>
              <a:t> </a:t>
            </a:r>
            <a:r>
              <a:rPr lang="en-US" sz="3600" b="1" dirty="0" err="1"/>
              <a:t>заявок</a:t>
            </a:r>
            <a:endParaRPr lang="en-US" sz="3600" b="1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808565A-B97D-4B53-8A12-2B6CB702B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854" y="1050515"/>
            <a:ext cx="6655778" cy="1730501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BD97BA-A7AE-4026-AD41-1385CACA8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68" y="4632959"/>
            <a:ext cx="6655778" cy="1098203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9621BD5E-3DF1-4CA7-9D2F-47F29B643F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04E925BC-AE44-40B1-867A-E05F087F98C2}"/>
              </a:ext>
            </a:extLst>
          </p:cNvPr>
          <p:cNvSpPr txBox="1"/>
          <p:nvPr/>
        </p:nvSpPr>
        <p:spPr>
          <a:xfrm>
            <a:off x="643854" y="3003678"/>
            <a:ext cx="44999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Две категории документов: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Общие документы по всем лотам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Документы по каждому лоту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4BD0653-CE3F-401D-AAF5-B577D1F38EB3}"/>
              </a:ext>
            </a:extLst>
          </p:cNvPr>
          <p:cNvSpPr txBox="1"/>
          <p:nvPr/>
        </p:nvSpPr>
        <p:spPr>
          <a:xfrm>
            <a:off x="601368" y="542925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Голосование по каждой заявке</a:t>
            </a:r>
          </a:p>
        </p:txBody>
      </p:sp>
    </p:spTree>
    <p:extLst>
      <p:ext uri="{BB962C8B-B14F-4D97-AF65-F5344CB8AC3E}">
        <p14:creationId xmlns:p14="http://schemas.microsoft.com/office/powerpoint/2010/main" val="354488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50D9B-24C3-4A17-8336-2F460E47D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889" y="80629"/>
            <a:ext cx="8845963" cy="61211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Общие документы по всем лотам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A2BACF-2596-4D2F-ADB2-9991FFC21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81" y="775536"/>
            <a:ext cx="9770036" cy="4602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C94024-19D2-4AAE-8065-FFBF1146B26C}"/>
              </a:ext>
            </a:extLst>
          </p:cNvPr>
          <p:cNvSpPr txBox="1"/>
          <p:nvPr/>
        </p:nvSpPr>
        <p:spPr>
          <a:xfrm>
            <a:off x="6096000" y="930490"/>
            <a:ext cx="115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366960-8441-443C-A67E-C523DDEE9F2D}"/>
              </a:ext>
            </a:extLst>
          </p:cNvPr>
          <p:cNvSpPr txBox="1"/>
          <p:nvPr/>
        </p:nvSpPr>
        <p:spPr>
          <a:xfrm>
            <a:off x="5427321" y="1759329"/>
            <a:ext cx="230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962DD2-BB5E-4AEC-A8B4-89294BF8564D}"/>
              </a:ext>
            </a:extLst>
          </p:cNvPr>
          <p:cNvSpPr txBox="1"/>
          <p:nvPr/>
        </p:nvSpPr>
        <p:spPr>
          <a:xfrm>
            <a:off x="7118846" y="2001984"/>
            <a:ext cx="18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1BA33C-3600-4939-8610-916E73F15F54}"/>
              </a:ext>
            </a:extLst>
          </p:cNvPr>
          <p:cNvSpPr txBox="1"/>
          <p:nvPr/>
        </p:nvSpPr>
        <p:spPr>
          <a:xfrm>
            <a:off x="9127518" y="2293313"/>
            <a:ext cx="27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FDA29EA-F7B5-4488-93DC-1BBD4CA33356}"/>
              </a:ext>
            </a:extLst>
          </p:cNvPr>
          <p:cNvSpPr/>
          <p:nvPr/>
        </p:nvSpPr>
        <p:spPr>
          <a:xfrm>
            <a:off x="2570233" y="4979926"/>
            <a:ext cx="621437" cy="3939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9635AE-00A9-4220-8D9B-DD9A1FF70002}"/>
              </a:ext>
            </a:extLst>
          </p:cNvPr>
          <p:cNvSpPr txBox="1"/>
          <p:nvPr/>
        </p:nvSpPr>
        <p:spPr>
          <a:xfrm>
            <a:off x="3291469" y="4941919"/>
            <a:ext cx="12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</a:rPr>
              <a:t>5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D1B3773-173A-4C48-9878-F32FB7B2B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806" y="5462430"/>
            <a:ext cx="7334786" cy="124006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36833DE-66B2-4A53-84BC-5C2F098275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6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7" grpId="0"/>
      <p:bldP spid="18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7CF323-A750-44BE-8C4D-FAC56466E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66" y="63285"/>
            <a:ext cx="9564210" cy="645393"/>
          </a:xfrm>
        </p:spPr>
        <p:txBody>
          <a:bodyPr/>
          <a:lstStyle/>
          <a:p>
            <a:pPr algn="ctr"/>
            <a:r>
              <a:rPr lang="ru-RU" sz="3800" b="1" dirty="0"/>
              <a:t>Документы по каждому лоту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9DC554-CD6E-441B-8BB5-37E96E4AC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59" y="708678"/>
            <a:ext cx="9564210" cy="17722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84F1826-2D33-4E5F-A897-0FAB40F3F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859" y="2666250"/>
            <a:ext cx="8544819" cy="412846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C577AD-5A44-4853-BBDF-AC322CC5A8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D2AA20-EC6B-47D3-99D8-61E253439B22}"/>
              </a:ext>
            </a:extLst>
          </p:cNvPr>
          <p:cNvSpPr txBox="1"/>
          <p:nvPr/>
        </p:nvSpPr>
        <p:spPr>
          <a:xfrm>
            <a:off x="527940" y="3126353"/>
            <a:ext cx="3218437" cy="2948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В случае отклонения: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Проставить отметку в графе «Выбор»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Заполнить поле «примечание»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Прикрепить файл (необязательно)</a:t>
            </a:r>
          </a:p>
        </p:txBody>
      </p:sp>
    </p:spTree>
    <p:extLst>
      <p:ext uri="{BB962C8B-B14F-4D97-AF65-F5344CB8AC3E}">
        <p14:creationId xmlns:p14="http://schemas.microsoft.com/office/powerpoint/2010/main" val="372834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8B547-DECC-43C4-8957-2CF457E37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707" y="476149"/>
            <a:ext cx="3911914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800" b="1" dirty="0" err="1"/>
              <a:t>Голосование</a:t>
            </a:r>
            <a:r>
              <a:rPr lang="en-US" sz="3800" b="1" dirty="0"/>
              <a:t>.</a:t>
            </a:r>
            <a:br>
              <a:rPr lang="en-US" sz="3800" b="1" dirty="0"/>
            </a:br>
            <a:r>
              <a:rPr lang="en-US" sz="3800" b="1" dirty="0" err="1"/>
              <a:t>Отзыв</a:t>
            </a:r>
            <a:r>
              <a:rPr lang="en-US" sz="3800" b="1" dirty="0"/>
              <a:t> </a:t>
            </a:r>
            <a:r>
              <a:rPr lang="en-US" sz="3800" b="1" dirty="0" err="1"/>
              <a:t>голоса</a:t>
            </a:r>
            <a:r>
              <a:rPr lang="en-US" sz="3800" b="1" dirty="0"/>
              <a:t>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61B29C-BE2C-4A9D-9ABF-5D45C7B55D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685"/>
          <a:stretch/>
        </p:blipFill>
        <p:spPr>
          <a:xfrm>
            <a:off x="501911" y="3908508"/>
            <a:ext cx="6946290" cy="27660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58C73F-4BE7-4A6E-9672-C07CA1120B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7263" b="-1"/>
          <a:stretch/>
        </p:blipFill>
        <p:spPr>
          <a:xfrm>
            <a:off x="501911" y="126290"/>
            <a:ext cx="6946290" cy="27660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D2363C2-A131-4A7E-B811-32B50FEA6B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F3B427-B999-4132-BE49-7D9DFA518B02}"/>
              </a:ext>
            </a:extLst>
          </p:cNvPr>
          <p:cNvSpPr txBox="1"/>
          <p:nvPr/>
        </p:nvSpPr>
        <p:spPr>
          <a:xfrm>
            <a:off x="501911" y="3046115"/>
            <a:ext cx="6946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После того, как проголосовали по всем категориям и лотам – кнопка </a:t>
            </a:r>
            <a:r>
              <a:rPr lang="ru-RU" b="1" dirty="0">
                <a:solidFill>
                  <a:srgbClr val="FF0000"/>
                </a:solidFill>
              </a:rPr>
              <a:t>«Голосовать»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A0BA57-93E2-4A23-8EDF-682DC2CCB0CB}"/>
              </a:ext>
            </a:extLst>
          </p:cNvPr>
          <p:cNvSpPr txBox="1"/>
          <p:nvPr/>
        </p:nvSpPr>
        <p:spPr>
          <a:xfrm>
            <a:off x="7950112" y="6028236"/>
            <a:ext cx="369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случае необходимости изменить голос.</a:t>
            </a:r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1574C4BB-931D-409C-A711-014A0EEC4377}"/>
              </a:ext>
            </a:extLst>
          </p:cNvPr>
          <p:cNvSpPr/>
          <p:nvPr/>
        </p:nvSpPr>
        <p:spPr>
          <a:xfrm rot="5400000">
            <a:off x="4624945" y="3141090"/>
            <a:ext cx="292716" cy="6188807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12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22C8F-AE71-4AD1-8CCD-C73AFF716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442"/>
            <a:ext cx="10515600" cy="60254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Секретарь. Завершение голосования</a:t>
            </a:r>
            <a:r>
              <a:rPr lang="ru-RU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B11262-57F0-4A4E-BE1E-CA7662B5D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14" y="848535"/>
            <a:ext cx="5022121" cy="15788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1C9B81-56C3-42EF-9362-25813DB40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14" y="5111616"/>
            <a:ext cx="8551586" cy="15690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2D1940-2032-4367-B264-9B9E1D2B1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403" y="2384408"/>
            <a:ext cx="7762043" cy="9006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0EF362-722E-4F73-8980-47EBF4ECF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8443" y="3125024"/>
            <a:ext cx="6096003" cy="11490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53A9BA-FEF2-4A89-A546-353C28969115}"/>
              </a:ext>
            </a:extLst>
          </p:cNvPr>
          <p:cNvSpPr txBox="1"/>
          <p:nvPr/>
        </p:nvSpPr>
        <p:spPr>
          <a:xfrm>
            <a:off x="9152877" y="4274049"/>
            <a:ext cx="2559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Кворум считается достигнутым, если </a:t>
            </a:r>
            <a:r>
              <a:rPr lang="ru-RU" b="1" dirty="0"/>
              <a:t>проголосовало большинство</a:t>
            </a:r>
            <a:r>
              <a:rPr lang="ru-RU" b="1" dirty="0">
                <a:solidFill>
                  <a:srgbClr val="FF0000"/>
                </a:solidFill>
              </a:rPr>
              <a:t>!</a:t>
            </a:r>
          </a:p>
          <a:p>
            <a:pPr algn="r"/>
            <a:r>
              <a:rPr lang="ru-RU" dirty="0"/>
              <a:t>Кнопка </a:t>
            </a:r>
            <a:r>
              <a:rPr lang="ru-RU" i="1" dirty="0"/>
              <a:t>«Завершить голосование» </a:t>
            </a:r>
            <a:r>
              <a:rPr lang="ru-RU" dirty="0"/>
              <a:t>доступна только </a:t>
            </a:r>
            <a:r>
              <a:rPr lang="ru-RU" b="1" dirty="0"/>
              <a:t>при наличии кворума голосов</a:t>
            </a:r>
            <a:r>
              <a:rPr lang="ru-RU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3D3238-7024-48AC-B610-D093A3FC67C0}"/>
              </a:ext>
            </a:extLst>
          </p:cNvPr>
          <p:cNvSpPr txBox="1"/>
          <p:nvPr/>
        </p:nvSpPr>
        <p:spPr>
          <a:xfrm>
            <a:off x="6610634" y="1243564"/>
            <a:ext cx="4146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Для просмотра детальной информации по голосованию по каждому лоту:</a:t>
            </a: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2129295B-6A67-4256-9163-04CEADBE9E6D}"/>
              </a:ext>
            </a:extLst>
          </p:cNvPr>
          <p:cNvSpPr/>
          <p:nvPr/>
        </p:nvSpPr>
        <p:spPr>
          <a:xfrm rot="5400000">
            <a:off x="8187464" y="2109350"/>
            <a:ext cx="648069" cy="1738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97CE3D-4731-4F7C-8637-13611ED235F0}"/>
              </a:ext>
            </a:extLst>
          </p:cNvPr>
          <p:cNvSpPr txBox="1"/>
          <p:nvPr/>
        </p:nvSpPr>
        <p:spPr>
          <a:xfrm>
            <a:off x="380998" y="2561847"/>
            <a:ext cx="37826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Голос Председателя обязателен</a:t>
            </a:r>
            <a:r>
              <a:rPr lang="ru-RU" sz="2000" b="1" dirty="0">
                <a:solidFill>
                  <a:srgbClr val="FF0000"/>
                </a:solidFill>
              </a:rPr>
              <a:t>!</a:t>
            </a:r>
          </a:p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6CDC5AA-4717-4A21-9F32-0165F7977CA1}"/>
              </a:ext>
            </a:extLst>
          </p:cNvPr>
          <p:cNvSpPr/>
          <p:nvPr/>
        </p:nvSpPr>
        <p:spPr>
          <a:xfrm>
            <a:off x="380998" y="3329696"/>
            <a:ext cx="37826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случае равенства голосов </a:t>
            </a:r>
            <a:r>
              <a:rPr lang="ru-RU" u="sng" dirty="0"/>
              <a:t>принятым считается решение</a:t>
            </a:r>
            <a:r>
              <a:rPr lang="ru-RU" dirty="0"/>
              <a:t>, за которое </a:t>
            </a:r>
            <a:r>
              <a:rPr lang="ru-RU" u="sng" dirty="0"/>
              <a:t>проголосовал председатель </a:t>
            </a:r>
            <a:r>
              <a:rPr lang="ru-RU" dirty="0"/>
              <a:t>конкурсной комиссии.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6625E71-53F7-42F6-847D-335326CD17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5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02B1A-BF2C-4DE2-A830-4141150EC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152" y="4932882"/>
            <a:ext cx="9181185" cy="118998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b="1" dirty="0" err="1"/>
              <a:t>Заполнение</a:t>
            </a:r>
            <a:r>
              <a:rPr lang="en-US" sz="3800" b="1" dirty="0"/>
              <a:t> </a:t>
            </a:r>
            <a:r>
              <a:rPr lang="en-US" sz="3800" b="1" dirty="0" err="1"/>
              <a:t>критериев</a:t>
            </a:r>
            <a:r>
              <a:rPr lang="en-US" sz="3800" b="1" dirty="0"/>
              <a:t> </a:t>
            </a:r>
            <a:r>
              <a:rPr lang="en-US" sz="3800" b="1" dirty="0" err="1"/>
              <a:t>выбора</a:t>
            </a:r>
            <a:r>
              <a:rPr lang="en-US" sz="3800" b="1" dirty="0"/>
              <a:t> </a:t>
            </a:r>
            <a:r>
              <a:rPr lang="en-US" sz="3800" b="1" dirty="0" err="1"/>
              <a:t>поставщика</a:t>
            </a:r>
            <a:endParaRPr lang="en-US" sz="38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4C6B1D-EE50-48E0-A01E-C94B7ACF8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304" y="1869805"/>
            <a:ext cx="6795147" cy="27010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5FB3B8-FADF-4E7C-B7B5-D0900BE66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633" y="377956"/>
            <a:ext cx="8922971" cy="138305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81E1FB5-08F6-4753-B106-3082230691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0FF7D5-CBF8-4718-A562-39BA77D6E97F}"/>
              </a:ext>
            </a:extLst>
          </p:cNvPr>
          <p:cNvSpPr txBox="1"/>
          <p:nvPr/>
        </p:nvSpPr>
        <p:spPr>
          <a:xfrm>
            <a:off x="690718" y="1997839"/>
            <a:ext cx="470690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!!!</a:t>
            </a:r>
            <a:r>
              <a:rPr lang="ru-RU" dirty="0"/>
              <a:t> </a:t>
            </a:r>
            <a:r>
              <a:rPr lang="ru-RU" u="sng" dirty="0"/>
              <a:t>Если допущено 2 и более заявок.</a:t>
            </a:r>
          </a:p>
          <a:p>
            <a:endParaRPr lang="ru-RU" dirty="0"/>
          </a:p>
          <a:p>
            <a:r>
              <a:rPr lang="ru-RU" dirty="0"/>
              <a:t>Критерии заполняет Секретарь.</a:t>
            </a:r>
          </a:p>
          <a:p>
            <a:endParaRPr lang="ru-RU" dirty="0"/>
          </a:p>
          <a:p>
            <a:r>
              <a:rPr lang="ru-RU" dirty="0"/>
              <a:t>Критерии заполняются по каждой заявке, по каждому лоту отдельно.</a:t>
            </a:r>
          </a:p>
          <a:p>
            <a:endParaRPr lang="ru-RU" dirty="0"/>
          </a:p>
          <a:p>
            <a:r>
              <a:rPr lang="ru-RU" dirty="0"/>
              <a:t>Заполнение – либо вручную, либо выбор значения из выпадающего списка.</a:t>
            </a:r>
          </a:p>
        </p:txBody>
      </p:sp>
    </p:spTree>
    <p:extLst>
      <p:ext uri="{BB962C8B-B14F-4D97-AF65-F5344CB8AC3E}">
        <p14:creationId xmlns:p14="http://schemas.microsoft.com/office/powerpoint/2010/main" val="257496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F7302AF-86B9-441B-8D24-AC382E2A4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9A2A6C2-D371-4C6B-B50F-CC71C6D01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F07A6A6-E44B-411E-AA18-65E481136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CC3468F-5EED-42B0-8507-F30360E1D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1711EE-029D-453C-9AE9-E87829F1D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D5A8E14-301B-40C0-A174-D2232EF95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4B72184-5A4C-4EAC-8AF7-1173B5EB6B9F}"/>
              </a:ext>
            </a:extLst>
          </p:cNvPr>
          <p:cNvSpPr/>
          <p:nvPr/>
        </p:nvSpPr>
        <p:spPr>
          <a:xfrm>
            <a:off x="635458" y="4542502"/>
            <a:ext cx="9181185" cy="11899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Заполнение</a:t>
            </a:r>
            <a:r>
              <a:rPr lang="en-US" sz="3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критериев</a:t>
            </a:r>
            <a:r>
              <a:rPr lang="en-US" sz="3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выбора</a:t>
            </a:r>
            <a:r>
              <a:rPr lang="en-US" sz="3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поставщика</a:t>
            </a:r>
            <a:endParaRPr lang="en-US" sz="3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BFED24-5B68-4AA5-B106-9D68B7E600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2138" y="2466510"/>
            <a:ext cx="4557597" cy="18914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3D2CFC-9B60-4E95-8480-096C6E1880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980" y="592812"/>
            <a:ext cx="7092833" cy="28193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DFF319-1AB4-4789-8D52-D90AFE58F2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1754" y="5448057"/>
            <a:ext cx="6570645" cy="9527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EE12E1-4CB4-4AE1-A5FA-8471B8D16F51}"/>
              </a:ext>
            </a:extLst>
          </p:cNvPr>
          <p:cNvSpPr txBox="1"/>
          <p:nvPr/>
        </p:nvSpPr>
        <p:spPr>
          <a:xfrm>
            <a:off x="7501812" y="345233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Общий бал </a:t>
            </a:r>
            <a:r>
              <a:rPr lang="ru-RU" dirty="0"/>
              <a:t>считается автоматически после сохранения введенные критериев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F36453F-7E2C-4531-BD90-E9B139AB820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458026-F17A-40AA-A41D-DB5DB87B43EF}"/>
              </a:ext>
            </a:extLst>
          </p:cNvPr>
          <p:cNvSpPr txBox="1"/>
          <p:nvPr/>
        </p:nvSpPr>
        <p:spPr>
          <a:xfrm>
            <a:off x="9358604" y="4413408"/>
            <a:ext cx="2484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После завершения статус меняется на </a:t>
            </a:r>
            <a:r>
              <a:rPr lang="ru-RU" b="1" dirty="0"/>
              <a:t>«Заполнено»</a:t>
            </a: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A5BC93CB-3A3C-4931-B660-56AE415B4A57}"/>
              </a:ext>
            </a:extLst>
          </p:cNvPr>
          <p:cNvSpPr/>
          <p:nvPr/>
        </p:nvSpPr>
        <p:spPr>
          <a:xfrm>
            <a:off x="10786188" y="5336738"/>
            <a:ext cx="167951" cy="58820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30C9BEA5-CA20-4CA0-B751-B826D331BFC3}"/>
              </a:ext>
            </a:extLst>
          </p:cNvPr>
          <p:cNvSpPr/>
          <p:nvPr/>
        </p:nvSpPr>
        <p:spPr>
          <a:xfrm rot="10800000">
            <a:off x="9599610" y="3710866"/>
            <a:ext cx="130316" cy="72031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35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495</Words>
  <Application>Microsoft Office PowerPoint</Application>
  <PresentationFormat>Широкоэкранный</PresentationFormat>
  <Paragraphs>74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Roboto</vt:lpstr>
      <vt:lpstr>Wingdings</vt:lpstr>
      <vt:lpstr>Wingdings 3</vt:lpstr>
      <vt:lpstr>Ион</vt:lpstr>
      <vt:lpstr>Проведение закупа в соответствии с Приказом Министра образования и науки РК 08.06.2020 № 235.</vt:lpstr>
      <vt:lpstr>Презентация PowerPoint</vt:lpstr>
      <vt:lpstr>Рассмотрение заявок</vt:lpstr>
      <vt:lpstr>Общие документы по всем лотам</vt:lpstr>
      <vt:lpstr>Документы по каждому лоту</vt:lpstr>
      <vt:lpstr>Голосование. Отзыв голоса.</vt:lpstr>
      <vt:lpstr>Секретарь. Завершение голосования.</vt:lpstr>
      <vt:lpstr>Заполнение критериев выбора поставщика</vt:lpstr>
      <vt:lpstr>Презентация PowerPoint</vt:lpstr>
      <vt:lpstr>Формирование протокола итогов</vt:lpstr>
      <vt:lpstr>Презентация PowerPoint</vt:lpstr>
      <vt:lpstr>Подписание ПИ членами комиссии. Особое мнение.</vt:lpstr>
      <vt:lpstr>Публикация Протокола итогов.</vt:lpstr>
      <vt:lpstr>Публикация Протокола итогов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Проведение закупа в соответствии с Приказом Министра образования и науки РК 08.06.2020 № 235.</dc:title>
  <dc:creator>Кристина Ергужиева</dc:creator>
  <cp:lastModifiedBy>Кристина Ергужиева</cp:lastModifiedBy>
  <cp:revision>3</cp:revision>
  <dcterms:created xsi:type="dcterms:W3CDTF">2020-06-24T08:30:52Z</dcterms:created>
  <dcterms:modified xsi:type="dcterms:W3CDTF">2020-06-24T12:09:35Z</dcterms:modified>
</cp:coreProperties>
</file>